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5" r:id="rId6"/>
    <p:sldId id="261" r:id="rId7"/>
    <p:sldId id="257" r:id="rId8"/>
    <p:sldId id="259" r:id="rId9"/>
    <p:sldId id="258" r:id="rId10"/>
    <p:sldId id="266" r:id="rId11"/>
    <p:sldId id="264" r:id="rId12"/>
    <p:sldId id="260"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85001E2-6184-490F-BBC6-9B5533F345DA}">
          <p14:sldIdLst>
            <p14:sldId id="256"/>
            <p14:sldId id="265"/>
            <p14:sldId id="261"/>
            <p14:sldId id="257"/>
            <p14:sldId id="259"/>
            <p14:sldId id="258"/>
            <p14:sldId id="266"/>
            <p14:sldId id="264"/>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E8246-8A15-48BD-97CF-E3EE86964E26}" v="39" dt="2023-12-18T13:44:10.792"/>
    <p1510:client id="{D0358CB2-9AF5-AF87-C466-A0B0FE1057E1}" v="174" dt="2023-12-19T07:31:46.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79284"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5DC43-13B7-4375-9D1C-7CECC2842A5F}" type="datetimeFigureOut">
              <a:rPr lang="de-CH" smtClean="0"/>
              <a:t>19.12.2023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A797-4B82-4EEB-BF8D-307AEC0D567F}" type="slidenum">
              <a:rPr lang="de-CH" smtClean="0"/>
              <a:t>‹#›</a:t>
            </a:fld>
            <a:endParaRPr lang="de-CH"/>
          </a:p>
        </p:txBody>
      </p:sp>
    </p:spTree>
    <p:extLst>
      <p:ext uri="{BB962C8B-B14F-4D97-AF65-F5344CB8AC3E}">
        <p14:creationId xmlns:p14="http://schemas.microsoft.com/office/powerpoint/2010/main" val="318608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Benicio</a:t>
            </a:r>
            <a:endParaRPr lang="en-US" dirty="0"/>
          </a:p>
        </p:txBody>
      </p:sp>
      <p:sp>
        <p:nvSpPr>
          <p:cNvPr id="4" name="Foliennummernplatzhalter 3"/>
          <p:cNvSpPr>
            <a:spLocks noGrp="1"/>
          </p:cNvSpPr>
          <p:nvPr>
            <p:ph type="sldNum" sz="quarter" idx="5"/>
          </p:nvPr>
        </p:nvSpPr>
        <p:spPr/>
        <p:txBody>
          <a:bodyPr/>
          <a:lstStyle/>
          <a:p>
            <a:fld id="{A47EA797-4B82-4EEB-BF8D-307AEC0D567F}" type="slidenum">
              <a:rPr lang="de-CH" smtClean="0"/>
              <a:t>1</a:t>
            </a:fld>
            <a:endParaRPr lang="de-CH" dirty="0"/>
          </a:p>
        </p:txBody>
      </p:sp>
    </p:spTree>
    <p:extLst>
      <p:ext uri="{BB962C8B-B14F-4D97-AF65-F5344CB8AC3E}">
        <p14:creationId xmlns:p14="http://schemas.microsoft.com/office/powerpoint/2010/main" val="237190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Benicio</a:t>
            </a:r>
            <a:endParaRPr lang="de-CH" dirty="0"/>
          </a:p>
        </p:txBody>
      </p:sp>
      <p:sp>
        <p:nvSpPr>
          <p:cNvPr id="4" name="Foliennummernplatzhalter 3"/>
          <p:cNvSpPr>
            <a:spLocks noGrp="1"/>
          </p:cNvSpPr>
          <p:nvPr>
            <p:ph type="sldNum" sz="quarter" idx="5"/>
          </p:nvPr>
        </p:nvSpPr>
        <p:spPr/>
        <p:txBody>
          <a:bodyPr/>
          <a:lstStyle/>
          <a:p>
            <a:fld id="{A47EA797-4B82-4EEB-BF8D-307AEC0D567F}" type="slidenum">
              <a:rPr lang="de-CH" smtClean="0"/>
              <a:t>2</a:t>
            </a:fld>
            <a:endParaRPr lang="de-CH" dirty="0"/>
          </a:p>
        </p:txBody>
      </p:sp>
    </p:spTree>
    <p:extLst>
      <p:ext uri="{BB962C8B-B14F-4D97-AF65-F5344CB8AC3E}">
        <p14:creationId xmlns:p14="http://schemas.microsoft.com/office/powerpoint/2010/main" val="158002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jetzt kommen wir zur Übersicht der Präsentation.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1. Werden wir uns die  daten des Projekts schnell ansehen.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Werden wir uns das Ziel des Projekts anschauen.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3. Schauen wir uns die Chancen und Risiken 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4. Gegen Ende zeigen ich euch eine kleine Übersicht der Finanzen.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5. Und zuletzt dürft ihr noch Fragen stehlen zum 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6. Ende danke fürs zu hören.</a:t>
            </a:r>
          </a:p>
          <a:p>
            <a:endParaRPr lang="de-DE" dirty="0"/>
          </a:p>
          <a:p>
            <a:pPr marL="0" indent="0">
              <a:buNone/>
            </a:pPr>
            <a:endParaRPr lang="de-CH" dirty="0"/>
          </a:p>
        </p:txBody>
      </p:sp>
      <p:sp>
        <p:nvSpPr>
          <p:cNvPr id="4" name="Foliennummernplatzhalter 3"/>
          <p:cNvSpPr>
            <a:spLocks noGrp="1"/>
          </p:cNvSpPr>
          <p:nvPr>
            <p:ph type="sldNum" sz="quarter" idx="5"/>
          </p:nvPr>
        </p:nvSpPr>
        <p:spPr/>
        <p:txBody>
          <a:bodyPr/>
          <a:lstStyle/>
          <a:p>
            <a:fld id="{A47EA797-4B82-4EEB-BF8D-307AEC0D567F}" type="slidenum">
              <a:rPr lang="de-CH" smtClean="0"/>
              <a:t>3</a:t>
            </a:fld>
            <a:endParaRPr lang="de-CH"/>
          </a:p>
        </p:txBody>
      </p:sp>
    </p:spTree>
    <p:extLst>
      <p:ext uri="{BB962C8B-B14F-4D97-AF65-F5344CB8AC3E}">
        <p14:creationId xmlns:p14="http://schemas.microsoft.com/office/powerpoint/2010/main" val="370651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 Projekt hat ihn der </a:t>
            </a:r>
            <a:r>
              <a:rPr lang="de-CH" sz="1200" b="0" i="0" dirty="0">
                <a:solidFill>
                  <a:schemeClr val="tx1">
                    <a:alpha val="80000"/>
                  </a:schemeClr>
                </a:solidFill>
                <a:effectLst/>
                <a:latin typeface="Arial" panose="020B0604020202020204" pitchFamily="34" charset="0"/>
              </a:rPr>
              <a:t>TOPOMEDICS Firma stad gefunden. Und Unser Praktikant beauftragter hatte erst gerade kürzlich die Geschäftsleitung Überzug das wir ein Praktikums film auf die Firmen Webseite drauf lande dürfen. Drauf hat er uns den Auftrag gegeben. Der Film sollte nicht länger als 3 bis 5 min gehen und wir hate etwa 10 Tag Zeit bis wir brauchbares material aufzeigen müssen.</a:t>
            </a:r>
          </a:p>
        </p:txBody>
      </p:sp>
      <p:sp>
        <p:nvSpPr>
          <p:cNvPr id="4" name="Foliennummernplatzhalter 3"/>
          <p:cNvSpPr>
            <a:spLocks noGrp="1"/>
          </p:cNvSpPr>
          <p:nvPr>
            <p:ph type="sldNum" sz="quarter" idx="5"/>
          </p:nvPr>
        </p:nvSpPr>
        <p:spPr/>
        <p:txBody>
          <a:bodyPr/>
          <a:lstStyle/>
          <a:p>
            <a:fld id="{A47EA797-4B82-4EEB-BF8D-307AEC0D567F}" type="slidenum">
              <a:rPr lang="de-CH" smtClean="0"/>
              <a:t>4</a:t>
            </a:fld>
            <a:endParaRPr lang="de-CH"/>
          </a:p>
        </p:txBody>
      </p:sp>
    </p:spTree>
    <p:extLst>
      <p:ext uri="{BB962C8B-B14F-4D97-AF65-F5344CB8AC3E}">
        <p14:creationId xmlns:p14="http://schemas.microsoft.com/office/powerpoint/2010/main" val="427806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der Ziel Setzung mussten wir zuerst mal klar stehen was unseres Projekts überhabt ist. Dann was für </a:t>
            </a:r>
            <a:r>
              <a:rPr lang="de-CH" sz="1200" b="0" i="0" dirty="0">
                <a:solidFill>
                  <a:schemeClr val="tx1">
                    <a:alpha val="80000"/>
                  </a:schemeClr>
                </a:solidFill>
                <a:effectLst/>
                <a:latin typeface="Calibri" panose="020F0502020204030204" pitchFamily="34" charset="0"/>
              </a:rPr>
              <a:t>Risiken und Chancen es gibt. Und was unser Haupt Ziel ist, nämlich die Gewinnung neuer Praktikanten durch einen positiven Eindruck des Filmes.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dirty="0">
              <a:solidFill>
                <a:schemeClr val="tx1">
                  <a:alpha val="80000"/>
                </a:schemeClr>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dirty="0">
                <a:solidFill>
                  <a:schemeClr val="tx1">
                    <a:alpha val="80000"/>
                  </a:schemeClr>
                </a:solidFill>
                <a:effectLst/>
                <a:latin typeface="Calibri" panose="020F0502020204030204" pitchFamily="34" charset="0"/>
              </a:rPr>
              <a:t>Zum Schluss habe wir noch eine kleine Definition gemacht.</a:t>
            </a:r>
            <a:endParaRPr lang="de-CH" sz="1200" b="0" i="0" dirty="0">
              <a:solidFill>
                <a:schemeClr val="tx1">
                  <a:alpha val="80000"/>
                </a:schemeClr>
              </a:solidFill>
              <a:effectLst/>
              <a:latin typeface="Segoe UI" panose="020B0502040204020203" pitchFamily="34" charset="0"/>
            </a:endParaRPr>
          </a:p>
          <a:p>
            <a:endParaRPr lang="de-CH" dirty="0"/>
          </a:p>
        </p:txBody>
      </p:sp>
      <p:sp>
        <p:nvSpPr>
          <p:cNvPr id="4" name="Foliennummernplatzhalter 3"/>
          <p:cNvSpPr>
            <a:spLocks noGrp="1"/>
          </p:cNvSpPr>
          <p:nvPr>
            <p:ph type="sldNum" sz="quarter" idx="5"/>
          </p:nvPr>
        </p:nvSpPr>
        <p:spPr/>
        <p:txBody>
          <a:bodyPr/>
          <a:lstStyle/>
          <a:p>
            <a:fld id="{A47EA797-4B82-4EEB-BF8D-307AEC0D567F}" type="slidenum">
              <a:rPr lang="de-CH" smtClean="0"/>
              <a:t>5</a:t>
            </a:fld>
            <a:endParaRPr lang="de-CH"/>
          </a:p>
        </p:txBody>
      </p:sp>
    </p:spTree>
    <p:extLst>
      <p:ext uri="{BB962C8B-B14F-4D97-AF65-F5344CB8AC3E}">
        <p14:creationId xmlns:p14="http://schemas.microsoft.com/office/powerpoint/2010/main" val="13705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Komme wir jetzt zu den </a:t>
            </a:r>
            <a:r>
              <a:rPr lang="de-CH" sz="1200" b="0" i="0" dirty="0">
                <a:solidFill>
                  <a:schemeClr val="bg1"/>
                </a:solidFill>
                <a:effectLst/>
                <a:latin typeface="WordVisi_MSFontService"/>
              </a:rPr>
              <a:t>Chancen und Risiken. «Liss die Folie Runter»</a:t>
            </a:r>
          </a:p>
        </p:txBody>
      </p:sp>
      <p:sp>
        <p:nvSpPr>
          <p:cNvPr id="4" name="Foliennummernplatzhalter 3"/>
          <p:cNvSpPr>
            <a:spLocks noGrp="1"/>
          </p:cNvSpPr>
          <p:nvPr>
            <p:ph type="sldNum" sz="quarter" idx="5"/>
          </p:nvPr>
        </p:nvSpPr>
        <p:spPr/>
        <p:txBody>
          <a:bodyPr/>
          <a:lstStyle/>
          <a:p>
            <a:fld id="{A47EA797-4B82-4EEB-BF8D-307AEC0D567F}" type="slidenum">
              <a:rPr lang="de-CH" smtClean="0"/>
              <a:t>6</a:t>
            </a:fld>
            <a:endParaRPr lang="de-CH"/>
          </a:p>
        </p:txBody>
      </p:sp>
    </p:spTree>
    <p:extLst>
      <p:ext uri="{BB962C8B-B14F-4D97-AF65-F5344CB8AC3E}">
        <p14:creationId xmlns:p14="http://schemas.microsoft.com/office/powerpoint/2010/main" val="126551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Hier zeige wir euch unsere Finanzen ihn drei Diagrammen </a:t>
            </a:r>
          </a:p>
          <a:p>
            <a:r>
              <a:rPr lang="de-CH" dirty="0"/>
              <a:t>Stundensatz</a:t>
            </a:r>
          </a:p>
          <a:p>
            <a:r>
              <a:rPr lang="de-CH" dirty="0"/>
              <a:t>Hardware</a:t>
            </a:r>
          </a:p>
          <a:p>
            <a:r>
              <a:rPr lang="de-CH" dirty="0"/>
              <a:t>Software </a:t>
            </a:r>
          </a:p>
        </p:txBody>
      </p:sp>
      <p:sp>
        <p:nvSpPr>
          <p:cNvPr id="4" name="Slide Number Placeholder 3"/>
          <p:cNvSpPr>
            <a:spLocks noGrp="1"/>
          </p:cNvSpPr>
          <p:nvPr>
            <p:ph type="sldNum" sz="quarter" idx="5"/>
          </p:nvPr>
        </p:nvSpPr>
        <p:spPr/>
        <p:txBody>
          <a:bodyPr/>
          <a:lstStyle/>
          <a:p>
            <a:fld id="{A47EA797-4B82-4EEB-BF8D-307AEC0D567F}" type="slidenum">
              <a:rPr lang="de-CH" smtClean="0"/>
              <a:t>7</a:t>
            </a:fld>
            <a:endParaRPr lang="de-CH"/>
          </a:p>
        </p:txBody>
      </p:sp>
    </p:spTree>
    <p:extLst>
      <p:ext uri="{BB962C8B-B14F-4D97-AF65-F5344CB8AC3E}">
        <p14:creationId xmlns:p14="http://schemas.microsoft.com/office/powerpoint/2010/main" val="299154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Dominik</a:t>
            </a:r>
          </a:p>
        </p:txBody>
      </p:sp>
      <p:sp>
        <p:nvSpPr>
          <p:cNvPr id="4" name="Slide Number Placeholder 3"/>
          <p:cNvSpPr>
            <a:spLocks noGrp="1"/>
          </p:cNvSpPr>
          <p:nvPr>
            <p:ph type="sldNum" sz="quarter" idx="5"/>
          </p:nvPr>
        </p:nvSpPr>
        <p:spPr/>
        <p:txBody>
          <a:bodyPr/>
          <a:lstStyle/>
          <a:p>
            <a:fld id="{A47EA797-4B82-4EEB-BF8D-307AEC0D567F}" type="slidenum">
              <a:rPr lang="de-CH" smtClean="0"/>
              <a:t>8</a:t>
            </a:fld>
            <a:endParaRPr lang="de-CH"/>
          </a:p>
        </p:txBody>
      </p:sp>
    </p:spTree>
    <p:extLst>
      <p:ext uri="{BB962C8B-B14F-4D97-AF65-F5344CB8AC3E}">
        <p14:creationId xmlns:p14="http://schemas.microsoft.com/office/powerpoint/2010/main" val="402022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Ende</a:t>
            </a:r>
          </a:p>
        </p:txBody>
      </p:sp>
      <p:sp>
        <p:nvSpPr>
          <p:cNvPr id="4" name="Slide Number Placeholder 3"/>
          <p:cNvSpPr>
            <a:spLocks noGrp="1"/>
          </p:cNvSpPr>
          <p:nvPr>
            <p:ph type="sldNum" sz="quarter" idx="5"/>
          </p:nvPr>
        </p:nvSpPr>
        <p:spPr/>
        <p:txBody>
          <a:bodyPr/>
          <a:lstStyle/>
          <a:p>
            <a:fld id="{A47EA797-4B82-4EEB-BF8D-307AEC0D567F}" type="slidenum">
              <a:rPr lang="de-CH" smtClean="0"/>
              <a:t>9</a:t>
            </a:fld>
            <a:endParaRPr lang="de-CH"/>
          </a:p>
        </p:txBody>
      </p:sp>
    </p:spTree>
    <p:extLst>
      <p:ext uri="{BB962C8B-B14F-4D97-AF65-F5344CB8AC3E}">
        <p14:creationId xmlns:p14="http://schemas.microsoft.com/office/powerpoint/2010/main" val="151097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D7B8D-E379-6376-69F5-4F649C8180E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8A050D3A-2519-66CB-95A0-75AAB98F4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94724D87-C02F-24DB-D0C4-7DD483E0BB5B}"/>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5" name="Fußzeilenplatzhalter 4">
            <a:extLst>
              <a:ext uri="{FF2B5EF4-FFF2-40B4-BE49-F238E27FC236}">
                <a16:creationId xmlns:a16="http://schemas.microsoft.com/office/drawing/2014/main" id="{E43B7122-5EFE-7EE4-461C-EDCA73836A6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9E62943-6B9E-A5F8-F36C-B4488B575605}"/>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7251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ED930-611E-EEA4-9752-DFAE7C899EEF}"/>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0FE04A6-9BE9-8C08-4D4A-ACA2FD6FB67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1F05240-EF58-A981-9C39-4547DBBA9D2D}"/>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5" name="Fußzeilenplatzhalter 4">
            <a:extLst>
              <a:ext uri="{FF2B5EF4-FFF2-40B4-BE49-F238E27FC236}">
                <a16:creationId xmlns:a16="http://schemas.microsoft.com/office/drawing/2014/main" id="{CCB94E91-4C3D-1D8E-F0F1-3757C5373E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100BA7A-F34D-C7EB-073F-2076D231A53B}"/>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1074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EAE8417-A298-3805-269B-0EBA3FA8EBA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1C3F757-E13C-1419-389C-41B3060DAA5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35A94F7-A027-C2BA-16FE-9319BAD8B672}"/>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5" name="Fußzeilenplatzhalter 4">
            <a:extLst>
              <a:ext uri="{FF2B5EF4-FFF2-40B4-BE49-F238E27FC236}">
                <a16:creationId xmlns:a16="http://schemas.microsoft.com/office/drawing/2014/main" id="{BEA61461-8125-E79F-56B1-B210ABD95B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3AC371D-8A55-B320-A869-B89FB1E4EBCD}"/>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179801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EA7B1-4C87-63EC-FACE-967781B1FD4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77F9C89-6BF9-6BEB-DE98-9E15C3C5349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5FC8FBB-D036-BE09-0CEF-C310A64FAA3F}"/>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5" name="Fußzeilenplatzhalter 4">
            <a:extLst>
              <a:ext uri="{FF2B5EF4-FFF2-40B4-BE49-F238E27FC236}">
                <a16:creationId xmlns:a16="http://schemas.microsoft.com/office/drawing/2014/main" id="{70B152D1-06F5-836C-7F71-0141AFF6D08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48B26A7-F8FC-8FDE-6ADE-64EF989EA0D7}"/>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58575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1D4D5-668A-BAF6-CD3D-F106C6D344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3CAF47BF-E009-2E12-322D-00F5C76C0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1D66237-0CC4-D89D-B021-3D26E14D6B1E}"/>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5" name="Fußzeilenplatzhalter 4">
            <a:extLst>
              <a:ext uri="{FF2B5EF4-FFF2-40B4-BE49-F238E27FC236}">
                <a16:creationId xmlns:a16="http://schemas.microsoft.com/office/drawing/2014/main" id="{2D11CEB1-4BE3-62BD-2556-3EC584B94B2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9DB5B36-7A7C-1D0D-7A2F-3388652F1D24}"/>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396467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EE279-D68D-0232-CB9C-EF5572D7E84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6C9766F-0887-8B3D-1ABD-4E6102BD6A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C53592B-68C8-23F3-C1A7-E5C79B9B763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E806C35-A916-9280-4BDD-C13497453285}"/>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6" name="Fußzeilenplatzhalter 5">
            <a:extLst>
              <a:ext uri="{FF2B5EF4-FFF2-40B4-BE49-F238E27FC236}">
                <a16:creationId xmlns:a16="http://schemas.microsoft.com/office/drawing/2014/main" id="{A0876CD9-0DAA-F997-5250-E277DC7682B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2122FE3-9D52-7932-E1DA-28FBF4DFAC99}"/>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25483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227A7-815E-3E6D-120A-92F99415D3C4}"/>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DAE81E6B-8D4D-21E5-8DE8-CF3303C48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B3C366A-1993-EBCD-5AFA-6E27A1FB62A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DBD1FCE-B9B9-B326-B03C-57DEED440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001F753-7E12-C3B4-270E-DC4F9CB10EF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57B72FA0-0E57-B3EB-AB49-4B73EB86A8B4}"/>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8" name="Fußzeilenplatzhalter 7">
            <a:extLst>
              <a:ext uri="{FF2B5EF4-FFF2-40B4-BE49-F238E27FC236}">
                <a16:creationId xmlns:a16="http://schemas.microsoft.com/office/drawing/2014/main" id="{1832E24A-DDAD-2B47-D252-37DB0FC7433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E0350B42-2BC6-7F93-C493-F05051CFAC6B}"/>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352488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E074-0D23-B2EE-D8B6-E5E910AAF38B}"/>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819E81D-A0C9-4AD7-BCC6-F5B94B1D8D13}"/>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4" name="Fußzeilenplatzhalter 3">
            <a:extLst>
              <a:ext uri="{FF2B5EF4-FFF2-40B4-BE49-F238E27FC236}">
                <a16:creationId xmlns:a16="http://schemas.microsoft.com/office/drawing/2014/main" id="{5B0103DF-8F57-38B3-4C2A-0D936B0638F6}"/>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D3098C29-755B-2882-F0AE-027FF394A7F8}"/>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275304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D6F5FFF-BBC5-9A0D-704C-875A787504CE}"/>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3" name="Fußzeilenplatzhalter 2">
            <a:extLst>
              <a:ext uri="{FF2B5EF4-FFF2-40B4-BE49-F238E27FC236}">
                <a16:creationId xmlns:a16="http://schemas.microsoft.com/office/drawing/2014/main" id="{E977CF18-EB55-47BF-D22D-CCF05264992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3D8B1E99-788E-0356-FACB-5785AE7B4728}"/>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299345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CC8C5-3D06-190A-F57E-2AD9E876764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CCDAB897-2075-4ACB-AA45-6EF215487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7CA64394-AA64-3A96-62C1-B9DEF0B01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54624F8-D6A2-0867-D9D6-A6F730CCCE80}"/>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6" name="Fußzeilenplatzhalter 5">
            <a:extLst>
              <a:ext uri="{FF2B5EF4-FFF2-40B4-BE49-F238E27FC236}">
                <a16:creationId xmlns:a16="http://schemas.microsoft.com/office/drawing/2014/main" id="{9F05AB04-C94B-DF83-F369-E4B23AC5A45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35BF14B9-4E6B-0366-3962-8EC7635D2E55}"/>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5311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A66A8-D5CB-9CFB-9A4D-52D500A07B2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AC2D1464-959C-5036-04F8-FBB5C130E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6A54F9E8-2907-5257-0906-C816F2A2F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E8EA902-A0A0-5956-E11D-8AC43121FA02}"/>
              </a:ext>
            </a:extLst>
          </p:cNvPr>
          <p:cNvSpPr>
            <a:spLocks noGrp="1"/>
          </p:cNvSpPr>
          <p:nvPr>
            <p:ph type="dt" sz="half" idx="10"/>
          </p:nvPr>
        </p:nvSpPr>
        <p:spPr/>
        <p:txBody>
          <a:bodyPr/>
          <a:lstStyle/>
          <a:p>
            <a:fld id="{8C3B7553-0F12-4C95-953B-42C21F082D56}" type="datetimeFigureOut">
              <a:rPr lang="de-CH" smtClean="0"/>
              <a:t>19.12.2023</a:t>
            </a:fld>
            <a:endParaRPr lang="de-CH"/>
          </a:p>
        </p:txBody>
      </p:sp>
      <p:sp>
        <p:nvSpPr>
          <p:cNvPr id="6" name="Fußzeilenplatzhalter 5">
            <a:extLst>
              <a:ext uri="{FF2B5EF4-FFF2-40B4-BE49-F238E27FC236}">
                <a16:creationId xmlns:a16="http://schemas.microsoft.com/office/drawing/2014/main" id="{0650CE45-25E7-C38E-3035-21147A6C600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D8D9468-B85F-1310-0837-982ABC9F6E5B}"/>
              </a:ext>
            </a:extLst>
          </p:cNvPr>
          <p:cNvSpPr>
            <a:spLocks noGrp="1"/>
          </p:cNvSpPr>
          <p:nvPr>
            <p:ph type="sldNum" sz="quarter" idx="12"/>
          </p:nvPr>
        </p:nvSpPr>
        <p:spPr/>
        <p:txBody>
          <a:bodyPr/>
          <a:lstStyle/>
          <a:p>
            <a:fld id="{5D85F524-9F00-4B30-8B02-829F34D26FE9}" type="slidenum">
              <a:rPr lang="de-CH" smtClean="0"/>
              <a:t>‹#›</a:t>
            </a:fld>
            <a:endParaRPr lang="de-CH"/>
          </a:p>
        </p:txBody>
      </p:sp>
    </p:spTree>
    <p:extLst>
      <p:ext uri="{BB962C8B-B14F-4D97-AF65-F5344CB8AC3E}">
        <p14:creationId xmlns:p14="http://schemas.microsoft.com/office/powerpoint/2010/main" val="399866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251FE25-CE9D-5D58-FBD0-35CCF90D6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7D587725-9921-D438-DB45-4B9C3E2C3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DC8DA75-8027-AED7-0A5F-D6A733279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B7553-0F12-4C95-953B-42C21F082D56}" type="datetimeFigureOut">
              <a:rPr lang="de-CH" smtClean="0"/>
              <a:t>19.12.2023</a:t>
            </a:fld>
            <a:endParaRPr lang="de-CH"/>
          </a:p>
        </p:txBody>
      </p:sp>
      <p:sp>
        <p:nvSpPr>
          <p:cNvPr id="5" name="Fußzeilenplatzhalter 4">
            <a:extLst>
              <a:ext uri="{FF2B5EF4-FFF2-40B4-BE49-F238E27FC236}">
                <a16:creationId xmlns:a16="http://schemas.microsoft.com/office/drawing/2014/main" id="{B92013BD-DA67-A3A6-AC4D-C2073A77A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DE5ACB8B-4F95-E8C7-A1D8-0FCD6EE55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5F524-9F00-4B30-8B02-829F34D26FE9}" type="slidenum">
              <a:rPr lang="de-CH" smtClean="0"/>
              <a:t>‹#›</a:t>
            </a:fld>
            <a:endParaRPr lang="de-CH"/>
          </a:p>
        </p:txBody>
      </p:sp>
    </p:spTree>
    <p:extLst>
      <p:ext uri="{BB962C8B-B14F-4D97-AF65-F5344CB8AC3E}">
        <p14:creationId xmlns:p14="http://schemas.microsoft.com/office/powerpoint/2010/main" val="349874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Take a film adventure - College of Arts and Sciences">
            <a:extLst>
              <a:ext uri="{FF2B5EF4-FFF2-40B4-BE49-F238E27FC236}">
                <a16:creationId xmlns:a16="http://schemas.microsoft.com/office/drawing/2014/main" id="{AFBA9195-2D49-755E-498D-FDEEA2A497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11"/>
          <a:stretch/>
        </p:blipFill>
        <p:spPr bwMode="auto">
          <a:xfrm>
            <a:off x="6370"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8"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50" name="Group 4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51" name="Freeform: Shape 5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A246BA94-B43C-9D9A-DA9B-E8B4B17FF9F5}"/>
              </a:ext>
            </a:extLst>
          </p:cNvPr>
          <p:cNvSpPr>
            <a:spLocks noGrp="1"/>
          </p:cNvSpPr>
          <p:nvPr>
            <p:ph type="ctrTitle"/>
          </p:nvPr>
        </p:nvSpPr>
        <p:spPr>
          <a:xfrm>
            <a:off x="838199" y="1120676"/>
            <a:ext cx="7021513" cy="2308324"/>
          </a:xfrm>
        </p:spPr>
        <p:txBody>
          <a:bodyPr>
            <a:normAutofit/>
          </a:bodyPr>
          <a:lstStyle/>
          <a:p>
            <a:pPr algn="l"/>
            <a:r>
              <a:rPr lang="de-CH" sz="5000" dirty="0">
                <a:solidFill>
                  <a:srgbClr val="FFFFFF"/>
                </a:solidFill>
              </a:rPr>
              <a:t>TOPOMEDICS</a:t>
            </a:r>
            <a:br>
              <a:rPr lang="de-CH" sz="5000" dirty="0">
                <a:solidFill>
                  <a:srgbClr val="FFFFFF"/>
                </a:solidFill>
              </a:rPr>
            </a:br>
            <a:r>
              <a:rPr lang="de-CH" sz="5000" dirty="0">
                <a:solidFill>
                  <a:srgbClr val="FFFFFF"/>
                </a:solidFill>
              </a:rPr>
              <a:t>Praktikumsfilm</a:t>
            </a:r>
          </a:p>
        </p:txBody>
      </p:sp>
      <p:sp>
        <p:nvSpPr>
          <p:cNvPr id="3" name="Untertitel 2">
            <a:extLst>
              <a:ext uri="{FF2B5EF4-FFF2-40B4-BE49-F238E27FC236}">
                <a16:creationId xmlns:a16="http://schemas.microsoft.com/office/drawing/2014/main" id="{316FD2EB-2655-A9BA-4759-8C3456FDBF39}"/>
              </a:ext>
            </a:extLst>
          </p:cNvPr>
          <p:cNvSpPr>
            <a:spLocks noGrp="1"/>
          </p:cNvSpPr>
          <p:nvPr>
            <p:ph type="subTitle" idx="1"/>
          </p:nvPr>
        </p:nvSpPr>
        <p:spPr>
          <a:xfrm>
            <a:off x="835024" y="3809999"/>
            <a:ext cx="7025753" cy="1012778"/>
          </a:xfrm>
        </p:spPr>
        <p:txBody>
          <a:bodyPr vert="horz" lIns="91440" tIns="45720" rIns="91440" bIns="45720" rtlCol="0" anchor="t">
            <a:normAutofit/>
          </a:bodyPr>
          <a:lstStyle/>
          <a:p>
            <a:pPr algn="l"/>
            <a:r>
              <a:rPr lang="de-CH" dirty="0">
                <a:solidFill>
                  <a:srgbClr val="FFFFFF"/>
                </a:solidFill>
              </a:rPr>
              <a:t> Dominik, Yanis, Benicio und Jason</a:t>
            </a:r>
            <a:endParaRPr lang="de-CH" dirty="0"/>
          </a:p>
        </p:txBody>
      </p:sp>
    </p:spTree>
    <p:extLst>
      <p:ext uri="{BB962C8B-B14F-4D97-AF65-F5344CB8AC3E}">
        <p14:creationId xmlns:p14="http://schemas.microsoft.com/office/powerpoint/2010/main" val="328687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CC14C6-37FB-675A-0EC3-70BD34F29185}"/>
              </a:ext>
            </a:extLst>
          </p:cNvPr>
          <p:cNvSpPr>
            <a:spLocks noGrp="1"/>
          </p:cNvSpPr>
          <p:nvPr>
            <p:ph type="title"/>
          </p:nvPr>
        </p:nvSpPr>
        <p:spPr>
          <a:xfrm>
            <a:off x="838200" y="4100804"/>
            <a:ext cx="4391024" cy="1907884"/>
          </a:xfrm>
        </p:spPr>
        <p:txBody>
          <a:bodyPr anchor="t">
            <a:normAutofit/>
          </a:bodyPr>
          <a:lstStyle/>
          <a:p>
            <a:r>
              <a:rPr lang="de-DE" sz="4000" dirty="0">
                <a:solidFill>
                  <a:schemeClr val="bg1"/>
                </a:solidFill>
              </a:rPr>
              <a:t>Präsentation's Ziel</a:t>
            </a:r>
            <a:endParaRPr lang="de-CH" sz="4000" dirty="0">
              <a:solidFill>
                <a:schemeClr val="bg1"/>
              </a:solidFill>
            </a:endParaRPr>
          </a:p>
        </p:txBody>
      </p:sp>
      <p:pic>
        <p:nvPicPr>
          <p:cNvPr id="6" name="Picture 2" descr="Probleme in der Lehre - Was sollen die Lehrlinge tun? | SN.at">
            <a:extLst>
              <a:ext uri="{FF2B5EF4-FFF2-40B4-BE49-F238E27FC236}">
                <a16:creationId xmlns:a16="http://schemas.microsoft.com/office/drawing/2014/main" id="{A3CCC6DB-FF8C-3532-920E-69F09EC361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42" b="35369"/>
          <a:stretch/>
        </p:blipFill>
        <p:spPr bwMode="auto">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35" name="Freeform: Shape 34">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829AE3BD-589B-8856-2EC9-40FF6394E8A1}"/>
              </a:ext>
            </a:extLst>
          </p:cNvPr>
          <p:cNvSpPr>
            <a:spLocks noGrp="1"/>
          </p:cNvSpPr>
          <p:nvPr>
            <p:ph idx="1"/>
          </p:nvPr>
        </p:nvSpPr>
        <p:spPr>
          <a:xfrm>
            <a:off x="5664201" y="4197093"/>
            <a:ext cx="5692774" cy="1648849"/>
          </a:xfrm>
        </p:spPr>
        <p:txBody>
          <a:bodyPr vert="horz" lIns="91440" tIns="45720" rIns="91440" bIns="45720" rtlCol="0" anchor="t">
            <a:normAutofit/>
          </a:bodyPr>
          <a:lstStyle/>
          <a:p>
            <a:pPr marL="0" indent="0">
              <a:buNone/>
            </a:pPr>
            <a:r>
              <a:rPr lang="de-DE" sz="1700" dirty="0">
                <a:solidFill>
                  <a:schemeClr val="bg1">
                    <a:alpha val="80000"/>
                  </a:schemeClr>
                </a:solidFill>
              </a:rPr>
              <a:t>Den Teilnehmer/Kunde zu zeigen …</a:t>
            </a:r>
            <a:endParaRPr lang="de-DE" sz="1700" dirty="0">
              <a:solidFill>
                <a:srgbClr val="FFFFFF">
                  <a:alpha val="80000"/>
                </a:srgbClr>
              </a:solidFill>
              <a:cs typeface="Calibri"/>
            </a:endParaRPr>
          </a:p>
          <a:p>
            <a:r>
              <a:rPr lang="de-DE" sz="1700" dirty="0">
                <a:solidFill>
                  <a:schemeClr val="bg1">
                    <a:alpha val="80000"/>
                  </a:schemeClr>
                </a:solidFill>
              </a:rPr>
              <a:t>… wie wir das Projekt umgesetzt haben (</a:t>
            </a:r>
            <a:r>
              <a:rPr lang="de-CH" sz="1700" dirty="0">
                <a:solidFill>
                  <a:schemeClr val="bg1">
                    <a:alpha val="80000"/>
                  </a:schemeClr>
                </a:solidFill>
              </a:rPr>
              <a:t>Lösungsweg)</a:t>
            </a:r>
            <a:r>
              <a:rPr lang="de-DE" sz="1700" dirty="0">
                <a:solidFill>
                  <a:schemeClr val="bg1">
                    <a:alpha val="80000"/>
                  </a:schemeClr>
                </a:solidFill>
              </a:rPr>
              <a:t>.</a:t>
            </a:r>
            <a:endParaRPr lang="de-DE" sz="1700" dirty="0">
              <a:solidFill>
                <a:schemeClr val="bg1">
                  <a:alpha val="80000"/>
                </a:schemeClr>
              </a:solidFill>
              <a:cs typeface="Calibri"/>
            </a:endParaRPr>
          </a:p>
          <a:p>
            <a:r>
              <a:rPr lang="de-DE" sz="1700" dirty="0">
                <a:solidFill>
                  <a:schemeClr val="bg1">
                    <a:alpha val="80000"/>
                  </a:schemeClr>
                </a:solidFill>
              </a:rPr>
              <a:t>… was für </a:t>
            </a:r>
            <a:r>
              <a:rPr lang="de-CH" sz="1700" b="0" i="0" dirty="0">
                <a:solidFill>
                  <a:schemeClr val="bg1">
                    <a:alpha val="80000"/>
                  </a:schemeClr>
                </a:solidFill>
                <a:effectLst/>
                <a:latin typeface="Calibri"/>
                <a:cs typeface="Calibri"/>
              </a:rPr>
              <a:t>Chancen und Risiken wir hat</a:t>
            </a:r>
            <a:r>
              <a:rPr lang="en-CH" sz="1700" b="0" i="0" dirty="0">
                <a:solidFill>
                  <a:schemeClr val="bg1">
                    <a:alpha val="80000"/>
                  </a:schemeClr>
                </a:solidFill>
                <a:effectLst/>
                <a:latin typeface="Calibri"/>
                <a:cs typeface="Calibri"/>
              </a:rPr>
              <a:t>t</a:t>
            </a:r>
            <a:r>
              <a:rPr lang="de-CH" sz="1700" b="0" i="0" dirty="0">
                <a:solidFill>
                  <a:schemeClr val="bg1">
                    <a:alpha val="80000"/>
                  </a:schemeClr>
                </a:solidFill>
                <a:effectLst/>
                <a:latin typeface="Calibri"/>
                <a:cs typeface="Calibri"/>
              </a:rPr>
              <a:t>en.</a:t>
            </a:r>
          </a:p>
          <a:p>
            <a:r>
              <a:rPr lang="de-CH" sz="1700" dirty="0">
                <a:solidFill>
                  <a:schemeClr val="bg1">
                    <a:alpha val="80000"/>
                  </a:schemeClr>
                </a:solidFill>
                <a:latin typeface="Calibri"/>
                <a:cs typeface="Calibri"/>
              </a:rPr>
              <a:t>… wie viel Geld wir aus geben mussten.</a:t>
            </a:r>
            <a:endParaRPr lang="de-DE" sz="1700" dirty="0">
              <a:solidFill>
                <a:schemeClr val="bg1">
                  <a:alpha val="80000"/>
                </a:schemeClr>
              </a:solidFill>
              <a:latin typeface="Calibri"/>
              <a:cs typeface="Calibri"/>
            </a:endParaRPr>
          </a:p>
          <a:p>
            <a:endParaRPr lang="de-DE" sz="1700" dirty="0">
              <a:solidFill>
                <a:schemeClr val="bg1">
                  <a:alpha val="80000"/>
                </a:schemeClr>
              </a:solidFill>
            </a:endParaRPr>
          </a:p>
          <a:p>
            <a:pPr marL="0" indent="0">
              <a:buNone/>
            </a:pPr>
            <a:endParaRPr lang="de-CH" sz="1700" dirty="0">
              <a:solidFill>
                <a:schemeClr val="bg1">
                  <a:alpha val="80000"/>
                </a:schemeClr>
              </a:solidFill>
            </a:endParaRPr>
          </a:p>
        </p:txBody>
      </p:sp>
    </p:spTree>
    <p:extLst>
      <p:ext uri="{BB962C8B-B14F-4D97-AF65-F5344CB8AC3E}">
        <p14:creationId xmlns:p14="http://schemas.microsoft.com/office/powerpoint/2010/main" val="3616934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5" name="Rectangle 1114">
            <a:extLst>
              <a:ext uri="{FF2B5EF4-FFF2-40B4-BE49-F238E27FC236}">
                <a16:creationId xmlns:a16="http://schemas.microsoft.com/office/drawing/2014/main" id="{78844373-2C10-4009-B7EA-3CF513401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5C944A-0B23-0D9E-D33C-D880E8901D3F}"/>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600" kern="1200" dirty="0">
                <a:solidFill>
                  <a:schemeClr val="bg1"/>
                </a:solidFill>
                <a:latin typeface="+mj-lt"/>
                <a:ea typeface="+mj-ea"/>
                <a:cs typeface="+mj-cs"/>
              </a:rPr>
              <a:t>Ablauf</a:t>
            </a:r>
          </a:p>
        </p:txBody>
      </p:sp>
      <p:grpSp>
        <p:nvGrpSpPr>
          <p:cNvPr id="1117" name="Group 1116">
            <a:extLst>
              <a:ext uri="{FF2B5EF4-FFF2-40B4-BE49-F238E27FC236}">
                <a16:creationId xmlns:a16="http://schemas.microsoft.com/office/drawing/2014/main" id="{8A1086F5-290F-43BC-8A5F-AA48DA80D5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118" name="Freeform: Shape 1117">
              <a:extLst>
                <a:ext uri="{FF2B5EF4-FFF2-40B4-BE49-F238E27FC236}">
                  <a16:creationId xmlns:a16="http://schemas.microsoft.com/office/drawing/2014/main" id="{6BFE62CD-B7BF-4E72-B3A4-EF70C3DAF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Freeform: Shape 1118">
              <a:extLst>
                <a:ext uri="{FF2B5EF4-FFF2-40B4-BE49-F238E27FC236}">
                  <a16:creationId xmlns:a16="http://schemas.microsoft.com/office/drawing/2014/main" id="{EC58BB09-35C2-4EAD-A800-B39E4CA49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34" name="Picture 10" descr="Problemstellung Bilder – Durchsuchen 1,562 Archivfotos, Vektorgrafiken und  Videos | Adobe Stock">
            <a:extLst>
              <a:ext uri="{FF2B5EF4-FFF2-40B4-BE49-F238E27FC236}">
                <a16:creationId xmlns:a16="http://schemas.microsoft.com/office/drawing/2014/main" id="{5A87CF28-535B-C68F-C737-72D44B878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8" r="20516" b="-2"/>
          <a:stretch/>
        </p:blipFill>
        <p:spPr bwMode="auto">
          <a:xfrm>
            <a:off x="20" y="10"/>
            <a:ext cx="3690882" cy="3333740"/>
          </a:xfrm>
          <a:custGeom>
            <a:avLst/>
            <a:gdLst/>
            <a:ahLst/>
            <a:cxnLst/>
            <a:rect l="l" t="t" r="r" b="b"/>
            <a:pathLst>
              <a:path w="3690902" h="3333750">
                <a:moveTo>
                  <a:pt x="0" y="0"/>
                </a:moveTo>
                <a:lnTo>
                  <a:pt x="2996382" y="0"/>
                </a:lnTo>
                <a:lnTo>
                  <a:pt x="3563333" y="1750276"/>
                </a:lnTo>
                <a:lnTo>
                  <a:pt x="3690902" y="3333750"/>
                </a:lnTo>
                <a:lnTo>
                  <a:pt x="0" y="333375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Zielsetzung - Kostenlose marketing Icons">
            <a:extLst>
              <a:ext uri="{FF2B5EF4-FFF2-40B4-BE49-F238E27FC236}">
                <a16:creationId xmlns:a16="http://schemas.microsoft.com/office/drawing/2014/main" id="{A41F03BA-5E65-DC35-BC9B-6C5BCB80EE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53" r="-2" b="2885"/>
          <a:stretch/>
        </p:blipFill>
        <p:spPr bwMode="auto">
          <a:xfrm>
            <a:off x="8281916" y="1"/>
            <a:ext cx="3910084" cy="3333747"/>
          </a:xfrm>
          <a:custGeom>
            <a:avLst/>
            <a:gdLst/>
            <a:ahLst/>
            <a:cxnLst/>
            <a:rect l="l" t="t" r="r" b="b"/>
            <a:pathLst>
              <a:path w="3910084" h="3333747">
                <a:moveTo>
                  <a:pt x="118775" y="0"/>
                </a:moveTo>
                <a:lnTo>
                  <a:pt x="3910084" y="0"/>
                </a:lnTo>
                <a:lnTo>
                  <a:pt x="3910084" y="3333747"/>
                </a:lnTo>
                <a:lnTo>
                  <a:pt x="203835" y="3333747"/>
                </a:lnTo>
                <a:lnTo>
                  <a:pt x="0" y="80361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Welche Chancen und Risiken gibt es? | Personalised health explained">
            <a:extLst>
              <a:ext uri="{FF2B5EF4-FFF2-40B4-BE49-F238E27FC236}">
                <a16:creationId xmlns:a16="http://schemas.microsoft.com/office/drawing/2014/main" id="{7099A8FD-C250-129A-578B-7E4A0710B9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29" r="10782" b="1"/>
          <a:stretch/>
        </p:blipFill>
        <p:spPr bwMode="auto">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a:noFill/>
          <a:extLst>
            <a:ext uri="{909E8E84-426E-40DD-AFC4-6F175D3DCCD1}">
              <a14:hiddenFill xmlns:a14="http://schemas.microsoft.com/office/drawing/2010/main">
                <a:solidFill>
                  <a:srgbClr val="FFFFFF"/>
                </a:solidFill>
              </a14:hiddenFill>
            </a:ext>
          </a:extLst>
        </p:spPr>
      </p:pic>
      <p:grpSp>
        <p:nvGrpSpPr>
          <p:cNvPr id="1121" name="Group 1120">
            <a:extLst>
              <a:ext uri="{FF2B5EF4-FFF2-40B4-BE49-F238E27FC236}">
                <a16:creationId xmlns:a16="http://schemas.microsoft.com/office/drawing/2014/main" id="{0220991A-5EB0-44E3-B615-BDCA59E66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122" name="Freeform: Shape 1121">
              <a:extLst>
                <a:ext uri="{FF2B5EF4-FFF2-40B4-BE49-F238E27FC236}">
                  <a16:creationId xmlns:a16="http://schemas.microsoft.com/office/drawing/2014/main" id="{6FBE570C-9796-4356-8D50-B25FFB05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3" name="Freeform: Shape 1122">
              <a:extLst>
                <a:ext uri="{FF2B5EF4-FFF2-40B4-BE49-F238E27FC236}">
                  <a16:creationId xmlns:a16="http://schemas.microsoft.com/office/drawing/2014/main" id="{7D72FE4A-0FC7-4162-85F2-63D0FE67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6" name="Picture 2" descr="Finanzen - RitlerMedia">
            <a:extLst>
              <a:ext uri="{FF2B5EF4-FFF2-40B4-BE49-F238E27FC236}">
                <a16:creationId xmlns:a16="http://schemas.microsoft.com/office/drawing/2014/main" id="{92917D7C-8FF4-0250-BAFF-A78577DA22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656" r="563" b="3"/>
          <a:stretch/>
        </p:blipFill>
        <p:spPr bwMode="auto">
          <a:xfrm>
            <a:off x="8504168" y="356235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125" name="Group 1124">
            <a:extLst>
              <a:ext uri="{FF2B5EF4-FFF2-40B4-BE49-F238E27FC236}">
                <a16:creationId xmlns:a16="http://schemas.microsoft.com/office/drawing/2014/main" id="{61D1A57D-77BC-4EEC-819E-6F5EEF3487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126" name="Freeform: Shape 1125">
              <a:extLst>
                <a:ext uri="{FF2B5EF4-FFF2-40B4-BE49-F238E27FC236}">
                  <a16:creationId xmlns:a16="http://schemas.microsoft.com/office/drawing/2014/main" id="{5913AB8E-CB2A-4854-8A54-923C07FC7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 name="Freeform: Shape 1126">
              <a:extLst>
                <a:ext uri="{FF2B5EF4-FFF2-40B4-BE49-F238E27FC236}">
                  <a16:creationId xmlns:a16="http://schemas.microsoft.com/office/drawing/2014/main" id="{81F5CCDF-B355-4127-8062-39039B53D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7657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Problemstellung Bilder – Durchsuchen 1,562 Archivfotos, Vektorgrafiken und  Videos | Adobe Stock">
            <a:extLst>
              <a:ext uri="{FF2B5EF4-FFF2-40B4-BE49-F238E27FC236}">
                <a16:creationId xmlns:a16="http://schemas.microsoft.com/office/drawing/2014/main" id="{D5AC42EC-CA4E-274A-0A95-40C3C3AD78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2" r="266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99" name="Freeform: Shape 2098">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348094E-B9A2-0916-396A-2CA41E8174B8}"/>
              </a:ext>
            </a:extLst>
          </p:cNvPr>
          <p:cNvSpPr>
            <a:spLocks noGrp="1"/>
          </p:cNvSpPr>
          <p:nvPr>
            <p:ph type="title"/>
          </p:nvPr>
        </p:nvSpPr>
        <p:spPr>
          <a:xfrm>
            <a:off x="1287462" y="2037441"/>
            <a:ext cx="4391024" cy="707886"/>
          </a:xfrm>
        </p:spPr>
        <p:txBody>
          <a:bodyPr anchor="t">
            <a:normAutofit fontScale="90000"/>
          </a:bodyPr>
          <a:lstStyle/>
          <a:p>
            <a:pPr fontAlgn="ctr">
              <a:spcBef>
                <a:spcPts val="0"/>
              </a:spcBef>
            </a:pPr>
            <a:r>
              <a:rPr lang="de-CH" sz="3100" dirty="0">
                <a:solidFill>
                  <a:schemeClr val="bg1"/>
                </a:solidFill>
                <a:effectLst/>
                <a:latin typeface="Calibri"/>
                <a:cs typeface="Calibri"/>
              </a:rPr>
              <a:t>Projekt</a:t>
            </a:r>
            <a:br>
              <a:rPr lang="de-CH" sz="2200" dirty="0">
                <a:effectLst/>
                <a:latin typeface="Calibri" panose="020F0502020204030204" pitchFamily="34" charset="0"/>
              </a:rPr>
            </a:br>
            <a:endParaRPr lang="de-CH" sz="2200">
              <a:solidFill>
                <a:schemeClr val="bg1"/>
              </a:solidFill>
              <a:effectLst/>
              <a:latin typeface="Calibri" panose="020F0502020204030204" pitchFamily="34" charset="0"/>
            </a:endParaRPr>
          </a:p>
        </p:txBody>
      </p:sp>
      <p:sp>
        <p:nvSpPr>
          <p:cNvPr id="3" name="Inhaltsplatzhalter 2">
            <a:extLst>
              <a:ext uri="{FF2B5EF4-FFF2-40B4-BE49-F238E27FC236}">
                <a16:creationId xmlns:a16="http://schemas.microsoft.com/office/drawing/2014/main" id="{ED858AF2-3276-190D-FEB5-421D064191B4}"/>
              </a:ext>
            </a:extLst>
          </p:cNvPr>
          <p:cNvSpPr>
            <a:spLocks noGrp="1"/>
          </p:cNvSpPr>
          <p:nvPr>
            <p:ph idx="1"/>
          </p:nvPr>
        </p:nvSpPr>
        <p:spPr>
          <a:xfrm>
            <a:off x="1287463" y="2926800"/>
            <a:ext cx="4391024" cy="2291086"/>
          </a:xfrm>
        </p:spPr>
        <p:txBody>
          <a:bodyPr>
            <a:normAutofit/>
          </a:bodyPr>
          <a:lstStyle/>
          <a:p>
            <a:pPr marL="0" indent="0">
              <a:buNone/>
            </a:pPr>
            <a:r>
              <a:rPr lang="de-CH" sz="2200" b="0" i="0">
                <a:solidFill>
                  <a:schemeClr val="bg1">
                    <a:alpha val="80000"/>
                  </a:schemeClr>
                </a:solidFill>
                <a:effectLst/>
                <a:latin typeface="Arial" panose="020B0604020202020204" pitchFamily="34" charset="0"/>
              </a:rPr>
              <a:t>«Firma»  TOPOMEDICS </a:t>
            </a:r>
          </a:p>
          <a:p>
            <a:pPr marL="0" indent="0">
              <a:buNone/>
            </a:pPr>
            <a:r>
              <a:rPr lang="de-CH" sz="2200">
                <a:solidFill>
                  <a:schemeClr val="bg1">
                    <a:alpha val="80000"/>
                  </a:schemeClr>
                </a:solidFill>
                <a:latin typeface="Arial" panose="020B0604020202020204" pitchFamily="34" charset="0"/>
              </a:rPr>
              <a:t>«Kunde» </a:t>
            </a:r>
            <a:r>
              <a:rPr lang="de-CH" sz="2200" b="0" i="0">
                <a:solidFill>
                  <a:schemeClr val="bg1">
                    <a:alpha val="80000"/>
                  </a:schemeClr>
                </a:solidFill>
                <a:effectLst/>
                <a:latin typeface="Arial" panose="020B0604020202020204" pitchFamily="34" charset="0"/>
              </a:rPr>
              <a:t>Lehrlingsbetreuer</a:t>
            </a:r>
          </a:p>
          <a:p>
            <a:pPr marL="0" indent="0">
              <a:buNone/>
            </a:pPr>
            <a:r>
              <a:rPr lang="de-CH" sz="2200">
                <a:solidFill>
                  <a:schemeClr val="bg1">
                    <a:alpha val="80000"/>
                  </a:schemeClr>
                </a:solidFill>
                <a:latin typeface="Arial" panose="020B0604020202020204" pitchFamily="34" charset="0"/>
              </a:rPr>
              <a:t>«Au</a:t>
            </a:r>
            <a:r>
              <a:rPr lang="de-CH" sz="2200" b="0" i="0">
                <a:solidFill>
                  <a:schemeClr val="bg1">
                    <a:alpha val="80000"/>
                  </a:schemeClr>
                </a:solidFill>
                <a:effectLst/>
                <a:latin typeface="Arial" panose="020B0604020202020204" pitchFamily="34" charset="0"/>
              </a:rPr>
              <a:t>ftrag» </a:t>
            </a:r>
            <a:r>
              <a:rPr lang="de-DE" sz="2200">
                <a:solidFill>
                  <a:schemeClr val="bg1">
                    <a:alpha val="80000"/>
                  </a:schemeClr>
                </a:solidFill>
              </a:rPr>
              <a:t>Werbefilm für </a:t>
            </a:r>
            <a:r>
              <a:rPr lang="de-CH" sz="2200" b="0" i="0">
                <a:solidFill>
                  <a:schemeClr val="bg1">
                    <a:alpha val="80000"/>
                  </a:schemeClr>
                </a:solidFill>
                <a:effectLst/>
                <a:latin typeface="Calibri (Textkörper)"/>
                <a:ea typeface="Calibri" panose="020F0502020204030204" pitchFamily="34" charset="0"/>
                <a:cs typeface="Calibri" panose="020F0502020204030204" pitchFamily="34" charset="0"/>
              </a:rPr>
              <a:t>Praktikant</a:t>
            </a:r>
            <a:endParaRPr lang="de-DE" sz="2200">
              <a:solidFill>
                <a:schemeClr val="bg1">
                  <a:alpha val="80000"/>
                </a:schemeClr>
              </a:solidFill>
              <a:latin typeface="Calibri (Textkörper)"/>
              <a:ea typeface="Calibri" panose="020F0502020204030204" pitchFamily="34" charset="0"/>
              <a:cs typeface="Calibri" panose="020F0502020204030204" pitchFamily="34" charset="0"/>
            </a:endParaRPr>
          </a:p>
          <a:p>
            <a:pPr marL="0" indent="0">
              <a:buNone/>
            </a:pPr>
            <a:r>
              <a:rPr lang="de-CH" sz="2200">
                <a:solidFill>
                  <a:schemeClr val="bg1">
                    <a:alpha val="80000"/>
                  </a:schemeClr>
                </a:solidFill>
                <a:latin typeface="Arial" panose="020B0604020202020204" pitchFamily="34" charset="0"/>
              </a:rPr>
              <a:t>«</a:t>
            </a:r>
            <a:r>
              <a:rPr lang="de-DE" sz="2200">
                <a:solidFill>
                  <a:schemeClr val="bg1">
                    <a:alpha val="80000"/>
                  </a:schemeClr>
                </a:solidFill>
                <a:latin typeface="Arial" panose="020B0604020202020204" pitchFamily="34" charset="0"/>
              </a:rPr>
              <a:t>Länge des Videos</a:t>
            </a:r>
            <a:r>
              <a:rPr lang="de-CH" sz="2200" b="0" i="0">
                <a:solidFill>
                  <a:schemeClr val="bg1">
                    <a:alpha val="80000"/>
                  </a:schemeClr>
                </a:solidFill>
                <a:effectLst/>
                <a:latin typeface="Arial" panose="020B0604020202020204" pitchFamily="34" charset="0"/>
              </a:rPr>
              <a:t>» 3 - 5 min</a:t>
            </a:r>
          </a:p>
          <a:p>
            <a:pPr marL="0" indent="0">
              <a:buNone/>
            </a:pPr>
            <a:r>
              <a:rPr lang="de-CH" sz="2200">
                <a:solidFill>
                  <a:schemeClr val="bg1">
                    <a:alpha val="80000"/>
                  </a:schemeClr>
                </a:solidFill>
                <a:latin typeface="Arial" panose="020B0604020202020204" pitchFamily="34" charset="0"/>
              </a:rPr>
              <a:t>«</a:t>
            </a:r>
            <a:r>
              <a:rPr lang="de-DE" sz="2200" b="0" i="0">
                <a:solidFill>
                  <a:schemeClr val="bg1">
                    <a:alpha val="80000"/>
                  </a:schemeClr>
                </a:solidFill>
                <a:effectLst/>
                <a:latin typeface="Arial" panose="020B0604020202020204" pitchFamily="34" charset="0"/>
              </a:rPr>
              <a:t>Zeitraum bis Ende</a:t>
            </a:r>
            <a:r>
              <a:rPr lang="de-CH" sz="2200" b="0" i="0">
                <a:solidFill>
                  <a:schemeClr val="bg1">
                    <a:alpha val="80000"/>
                  </a:schemeClr>
                </a:solidFill>
                <a:effectLst/>
                <a:latin typeface="Arial" panose="020B0604020202020204" pitchFamily="34" charset="0"/>
              </a:rPr>
              <a:t>» 10 Tag</a:t>
            </a:r>
          </a:p>
        </p:txBody>
      </p:sp>
      <p:sp>
        <p:nvSpPr>
          <p:cNvPr id="2101" name="Freeform: Shape 210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3" name="Freeform: Shape 210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6" descr="Home – PEM-energy GmbH – Ingenieurgesellschaft">
            <a:extLst>
              <a:ext uri="{FF2B5EF4-FFF2-40B4-BE49-F238E27FC236}">
                <a16:creationId xmlns:a16="http://schemas.microsoft.com/office/drawing/2014/main" id="{58546C49-64E3-E305-C5DC-2317489563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4" name="Picture 2" descr="Zielsetzung - Kostenlose marketing Icons">
            <a:extLst>
              <a:ext uri="{FF2B5EF4-FFF2-40B4-BE49-F238E27FC236}">
                <a16:creationId xmlns:a16="http://schemas.microsoft.com/office/drawing/2014/main" id="{E4BA43C2-8D22-0C7B-4B61-84E20A85CF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3"/>
          <a:stretch/>
        </p:blipFill>
        <p:spPr bwMode="auto">
          <a:xfrm>
            <a:off x="11159222" y="5831295"/>
            <a:ext cx="1023974" cy="102397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80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7854BF-3C12-51A4-01C0-104CF155F562}"/>
              </a:ext>
            </a:extLst>
          </p:cNvPr>
          <p:cNvSpPr>
            <a:spLocks noGrp="1"/>
          </p:cNvSpPr>
          <p:nvPr>
            <p:ph type="title"/>
          </p:nvPr>
        </p:nvSpPr>
        <p:spPr>
          <a:xfrm>
            <a:off x="5232400" y="1641752"/>
            <a:ext cx="6140449" cy="1323439"/>
          </a:xfrm>
        </p:spPr>
        <p:txBody>
          <a:bodyPr anchor="t">
            <a:normAutofit/>
          </a:bodyPr>
          <a:lstStyle/>
          <a:p>
            <a:r>
              <a:rPr lang="de-CH" sz="4000" b="0" i="0" dirty="0">
                <a:solidFill>
                  <a:schemeClr val="bg1"/>
                </a:solidFill>
                <a:effectLst/>
                <a:latin typeface="WordVisi_MSFontService"/>
              </a:rPr>
              <a:t>Zielsetzung</a:t>
            </a:r>
            <a:endParaRPr lang="de-CH" sz="4000" dirty="0">
              <a:solidFill>
                <a:schemeClr val="bg1"/>
              </a:solidFill>
            </a:endParaRPr>
          </a:p>
        </p:txBody>
      </p:sp>
      <p:pic>
        <p:nvPicPr>
          <p:cNvPr id="3074" name="Picture 2" descr="Zielsetzung - Kostenlose marketing Icons">
            <a:extLst>
              <a:ext uri="{FF2B5EF4-FFF2-40B4-BE49-F238E27FC236}">
                <a16:creationId xmlns:a16="http://schemas.microsoft.com/office/drawing/2014/main" id="{E374ED26-65C3-9BE2-B7D6-B139ADAF2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90" r="23514"/>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3096" name="Group 3095">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97" name="Freeform: Shape 3096">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8" name="Freeform: Shape 3097">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29F16129-34DB-B7F1-3B92-FB1F6C5CB533}"/>
              </a:ext>
            </a:extLst>
          </p:cNvPr>
          <p:cNvSpPr>
            <a:spLocks noGrp="1"/>
          </p:cNvSpPr>
          <p:nvPr>
            <p:ph idx="1"/>
          </p:nvPr>
        </p:nvSpPr>
        <p:spPr>
          <a:xfrm>
            <a:off x="5232401" y="3146400"/>
            <a:ext cx="6140449" cy="2682000"/>
          </a:xfrm>
        </p:spPr>
        <p:txBody>
          <a:bodyPr vert="horz" lIns="91440" tIns="45720" rIns="91440" bIns="45720" rtlCol="0" anchor="t">
            <a:normAutofit/>
          </a:bodyPr>
          <a:lstStyle/>
          <a:p>
            <a:pPr marL="285750" indent="-285750" fontAlgn="base"/>
            <a:r>
              <a:rPr lang="de-CH" sz="1700" b="0" i="0" dirty="0">
                <a:solidFill>
                  <a:schemeClr val="bg1">
                    <a:alpha val="80000"/>
                  </a:schemeClr>
                </a:solidFill>
                <a:effectLst/>
                <a:latin typeface="Calibri"/>
                <a:cs typeface="Calibri"/>
              </a:rPr>
              <a:t>Klarstellung, was der Auftrag ist</a:t>
            </a:r>
            <a:r>
              <a:rPr lang="de-CH" sz="1700" dirty="0">
                <a:solidFill>
                  <a:schemeClr val="bg1">
                    <a:alpha val="80000"/>
                  </a:schemeClr>
                </a:solidFill>
                <a:latin typeface="Calibri"/>
                <a:cs typeface="Calibri"/>
              </a:rPr>
              <a:t> </a:t>
            </a:r>
            <a:r>
              <a:rPr lang="de-CH" sz="1700" b="0" i="0" dirty="0">
                <a:solidFill>
                  <a:schemeClr val="bg1">
                    <a:alpha val="80000"/>
                  </a:schemeClr>
                </a:solidFill>
                <a:effectLst/>
                <a:latin typeface="Calibri"/>
                <a:cs typeface="Calibri"/>
              </a:rPr>
              <a:t> : «Imagefilm Praktikant </a:t>
            </a:r>
            <a:r>
              <a:rPr lang="de-CH" sz="1700" dirty="0">
                <a:solidFill>
                  <a:schemeClr val="bg1">
                    <a:alpha val="80000"/>
                  </a:schemeClr>
                </a:solidFill>
                <a:latin typeface="Calibri"/>
                <a:cs typeface="Calibri"/>
              </a:rPr>
              <a:t>W</a:t>
            </a:r>
            <a:r>
              <a:rPr lang="de-CH" sz="1700" b="0" i="0" dirty="0">
                <a:solidFill>
                  <a:schemeClr val="bg1">
                    <a:alpha val="80000"/>
                  </a:schemeClr>
                </a:solidFill>
                <a:effectLst/>
                <a:latin typeface="Calibri"/>
                <a:cs typeface="Calibri"/>
              </a:rPr>
              <a:t>esen erstellen.»</a:t>
            </a:r>
            <a:endParaRPr lang="de-CH" sz="1700" b="0" i="0">
              <a:solidFill>
                <a:srgbClr val="FFFFFF">
                  <a:alpha val="80000"/>
                </a:srgbClr>
              </a:solidFill>
              <a:effectLst/>
              <a:latin typeface="Segoe UI"/>
              <a:cs typeface="Segoe UI"/>
            </a:endParaRPr>
          </a:p>
          <a:p>
            <a:pPr rtl="0" fontAlgn="base"/>
            <a:r>
              <a:rPr lang="de-CH" sz="1700" b="0" i="0" dirty="0">
                <a:solidFill>
                  <a:schemeClr val="bg1">
                    <a:alpha val="80000"/>
                  </a:schemeClr>
                </a:solidFill>
                <a:effectLst/>
                <a:latin typeface="Calibri" panose="020F0502020204030204" pitchFamily="34" charset="0"/>
              </a:rPr>
              <a:t>Identifikation möglicher Chancen und Risiken  </a:t>
            </a:r>
            <a:endParaRPr lang="de-CH" sz="1700" b="0" i="0" dirty="0">
              <a:solidFill>
                <a:schemeClr val="bg1">
                  <a:alpha val="80000"/>
                </a:schemeClr>
              </a:solidFill>
              <a:effectLst/>
              <a:latin typeface="Segoe UI" panose="020B0502040204020203" pitchFamily="34" charset="0"/>
            </a:endParaRPr>
          </a:p>
          <a:p>
            <a:pPr rtl="0" fontAlgn="base"/>
            <a:r>
              <a:rPr lang="de-CH" sz="1700" b="0" i="0" dirty="0">
                <a:solidFill>
                  <a:schemeClr val="bg1">
                    <a:alpha val="80000"/>
                  </a:schemeClr>
                </a:solidFill>
                <a:effectLst/>
                <a:latin typeface="Calibri"/>
                <a:cs typeface="Calibri"/>
              </a:rPr>
              <a:t>Gewinnung neuer Praktikanten durch einen positiven Eindruck.</a:t>
            </a:r>
          </a:p>
          <a:p>
            <a:endParaRPr lang="de-CH" sz="1700" i="0" dirty="0">
              <a:solidFill>
                <a:srgbClr val="FFFFFF">
                  <a:alpha val="80000"/>
                </a:srgbClr>
              </a:solidFill>
              <a:effectLst/>
              <a:latin typeface="Calibri"/>
              <a:cs typeface="Calibri"/>
            </a:endParaRPr>
          </a:p>
        </p:txBody>
      </p:sp>
      <p:pic>
        <p:nvPicPr>
          <p:cNvPr id="5" name="Picture 2" descr="Welche Chancen und Risiken gibt es? | Personalised health explained">
            <a:extLst>
              <a:ext uri="{FF2B5EF4-FFF2-40B4-BE49-F238E27FC236}">
                <a16:creationId xmlns:a16="http://schemas.microsoft.com/office/drawing/2014/main" id="{648AAEC2-D42C-0121-C972-72535B7D0E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99" r="16550" b="-2"/>
          <a:stretch/>
        </p:blipFill>
        <p:spPr bwMode="auto">
          <a:xfrm>
            <a:off x="11016843" y="5719363"/>
            <a:ext cx="1138637" cy="1138637"/>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38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1A2D76-C317-8696-345E-00BF6FACB256}"/>
              </a:ext>
            </a:extLst>
          </p:cNvPr>
          <p:cNvSpPr>
            <a:spLocks noGrp="1"/>
          </p:cNvSpPr>
          <p:nvPr>
            <p:ph type="title"/>
          </p:nvPr>
        </p:nvSpPr>
        <p:spPr>
          <a:xfrm>
            <a:off x="838200" y="1641752"/>
            <a:ext cx="4391024" cy="1323439"/>
          </a:xfrm>
        </p:spPr>
        <p:txBody>
          <a:bodyPr anchor="t">
            <a:normAutofit/>
          </a:bodyPr>
          <a:lstStyle/>
          <a:p>
            <a:r>
              <a:rPr lang="de-CH" sz="4000" b="0" i="0" dirty="0">
                <a:solidFill>
                  <a:schemeClr val="bg1"/>
                </a:solidFill>
                <a:effectLst/>
                <a:latin typeface="Calibri"/>
                <a:cs typeface="Calibri"/>
              </a:rPr>
              <a:t>Chancen und Risiken</a:t>
            </a:r>
            <a:endParaRPr lang="de-CH" sz="4000" dirty="0">
              <a:solidFill>
                <a:schemeClr val="bg1"/>
              </a:solidFill>
              <a:latin typeface="Calibri"/>
              <a:cs typeface="Calibri"/>
            </a:endParaRPr>
          </a:p>
        </p:txBody>
      </p:sp>
      <p:sp>
        <p:nvSpPr>
          <p:cNvPr id="3" name="Inhaltsplatzhalter 2">
            <a:extLst>
              <a:ext uri="{FF2B5EF4-FFF2-40B4-BE49-F238E27FC236}">
                <a16:creationId xmlns:a16="http://schemas.microsoft.com/office/drawing/2014/main" id="{20415882-1942-CA51-81F1-483A195ED305}"/>
              </a:ext>
            </a:extLst>
          </p:cNvPr>
          <p:cNvSpPr>
            <a:spLocks noGrp="1"/>
          </p:cNvSpPr>
          <p:nvPr>
            <p:ph idx="1"/>
          </p:nvPr>
        </p:nvSpPr>
        <p:spPr>
          <a:xfrm>
            <a:off x="838200" y="2963135"/>
            <a:ext cx="5259125" cy="3409210"/>
          </a:xfrm>
        </p:spPr>
        <p:txBody>
          <a:bodyPr vert="horz" lIns="91440" tIns="45720" rIns="91440" bIns="45720" rtlCol="0" anchor="t">
            <a:noAutofit/>
          </a:bodyPr>
          <a:lstStyle/>
          <a:p>
            <a:pPr marL="0" indent="0" rtl="0" fontAlgn="base">
              <a:buNone/>
            </a:pPr>
            <a:r>
              <a:rPr lang="de-CH" sz="1800" b="0" i="0" dirty="0">
                <a:solidFill>
                  <a:schemeClr val="bg1">
                    <a:alpha val="80000"/>
                  </a:schemeClr>
                </a:solidFill>
                <a:effectLst/>
                <a:latin typeface="Calibri"/>
                <a:cs typeface="Calibri"/>
              </a:rPr>
              <a:t>Chancen: </a:t>
            </a:r>
            <a:endParaRPr lang="en-US" dirty="0"/>
          </a:p>
          <a:p>
            <a:pPr rtl="0" fontAlgn="base"/>
            <a:r>
              <a:rPr lang="de-CH" sz="1800" b="0" i="0" dirty="0">
                <a:solidFill>
                  <a:schemeClr val="bg1">
                    <a:alpha val="80000"/>
                  </a:schemeClr>
                </a:solidFill>
                <a:effectLst/>
                <a:latin typeface="Calibri"/>
                <a:cs typeface="Calibri"/>
              </a:rPr>
              <a:t>Unterstützung der Geschäftsleitung. </a:t>
            </a:r>
          </a:p>
          <a:p>
            <a:pPr rtl="0" fontAlgn="base"/>
            <a:r>
              <a:rPr lang="de-CH" sz="1800" b="0" i="0" dirty="0">
                <a:solidFill>
                  <a:schemeClr val="bg1">
                    <a:alpha val="80000"/>
                  </a:schemeClr>
                </a:solidFill>
                <a:effectLst/>
                <a:latin typeface="Calibri"/>
                <a:cs typeface="Calibri"/>
              </a:rPr>
              <a:t>Zugriff auf Videokamera und Filmbearbeitungs-Software. </a:t>
            </a:r>
            <a:endParaRPr lang="en-CH" sz="1800" b="0" i="0" dirty="0">
              <a:solidFill>
                <a:schemeClr val="bg1">
                  <a:alpha val="80000"/>
                </a:schemeClr>
              </a:solidFill>
              <a:effectLst/>
              <a:latin typeface="Calibri"/>
              <a:cs typeface="Calibri"/>
            </a:endParaRPr>
          </a:p>
          <a:p>
            <a:pPr rtl="0" fontAlgn="base"/>
            <a:r>
              <a:rPr lang="en-CH" sz="1800" dirty="0">
                <a:solidFill>
                  <a:schemeClr val="bg1">
                    <a:alpha val="80000"/>
                  </a:schemeClr>
                </a:solidFill>
                <a:latin typeface="Calibri"/>
                <a:cs typeface="Calibri"/>
              </a:rPr>
              <a:t>Neues Lernen.</a:t>
            </a:r>
            <a:endParaRPr lang="de-CH" sz="1800" b="0" i="0" dirty="0">
              <a:solidFill>
                <a:schemeClr val="bg1">
                  <a:alpha val="80000"/>
                </a:schemeClr>
              </a:solidFill>
              <a:effectLst/>
              <a:latin typeface="Calibri"/>
              <a:cs typeface="Calibri"/>
            </a:endParaRPr>
          </a:p>
          <a:p>
            <a:pPr marL="0" indent="0" rtl="0" fontAlgn="base">
              <a:buNone/>
            </a:pPr>
            <a:r>
              <a:rPr lang="de-CH" sz="1800" b="0" i="0" dirty="0">
                <a:solidFill>
                  <a:schemeClr val="bg1">
                    <a:alpha val="80000"/>
                  </a:schemeClr>
                </a:solidFill>
                <a:effectLst/>
                <a:latin typeface="Calibri"/>
                <a:cs typeface="Calibri"/>
              </a:rPr>
              <a:t>Risiken: </a:t>
            </a:r>
            <a:endParaRPr lang="de-CH" sz="1800" b="0" i="0" dirty="0">
              <a:solidFill>
                <a:srgbClr val="FFFFFF">
                  <a:alpha val="80000"/>
                </a:srgbClr>
              </a:solidFill>
              <a:effectLst/>
              <a:latin typeface="Calibri"/>
              <a:cs typeface="Calibri"/>
            </a:endParaRPr>
          </a:p>
          <a:p>
            <a:pPr rtl="0" fontAlgn="base"/>
            <a:r>
              <a:rPr lang="de-CH" sz="1800" b="0" i="0" dirty="0">
                <a:solidFill>
                  <a:schemeClr val="bg1">
                    <a:alpha val="80000"/>
                  </a:schemeClr>
                </a:solidFill>
                <a:effectLst/>
                <a:latin typeface="Calibri"/>
                <a:cs typeface="Calibri"/>
              </a:rPr>
              <a:t>Zeitlicher Druck (</a:t>
            </a:r>
            <a:r>
              <a:rPr lang="en-CH" sz="1800" dirty="0">
                <a:solidFill>
                  <a:schemeClr val="bg1">
                    <a:alpha val="80000"/>
                  </a:schemeClr>
                </a:solidFill>
                <a:latin typeface="Calibri"/>
                <a:cs typeface="Calibri"/>
              </a:rPr>
              <a:t>I</a:t>
            </a:r>
            <a:r>
              <a:rPr lang="de-CH" sz="1800" b="0" i="0" dirty="0">
                <a:solidFill>
                  <a:schemeClr val="bg1">
                    <a:alpha val="80000"/>
                  </a:schemeClr>
                </a:solidFill>
                <a:effectLst/>
                <a:latin typeface="Calibri"/>
                <a:cs typeface="Calibri"/>
              </a:rPr>
              <a:t>n 10 Tagen). </a:t>
            </a:r>
          </a:p>
          <a:p>
            <a:pPr rtl="0" fontAlgn="base"/>
            <a:r>
              <a:rPr lang="de-CH" sz="1800" b="0" i="0" dirty="0">
                <a:solidFill>
                  <a:schemeClr val="bg1">
                    <a:alpha val="80000"/>
                  </a:schemeClr>
                </a:solidFill>
                <a:effectLst/>
                <a:latin typeface="Calibri"/>
                <a:cs typeface="Calibri"/>
              </a:rPr>
              <a:t>Potenzielle Missverständnisse bei der Umsetzung mit der Geschäftsleitung. </a:t>
            </a:r>
          </a:p>
          <a:p>
            <a:pPr marL="0" indent="0">
              <a:buNone/>
            </a:pPr>
            <a:endParaRPr lang="de-CH" sz="1600" dirty="0">
              <a:solidFill>
                <a:schemeClr val="bg1">
                  <a:alpha val="80000"/>
                </a:schemeClr>
              </a:solidFill>
              <a:cs typeface="Calibri"/>
            </a:endParaRPr>
          </a:p>
        </p:txBody>
      </p:sp>
      <p:grpSp>
        <p:nvGrpSpPr>
          <p:cNvPr id="4120" name="Group 411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4121" name="Group 412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4125" name="Freeform: Shape 412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6" name="Freeform: Shape 412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122" name="Group 412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4123" name="Freeform: Shape 412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4" name="Freeform: Shape 412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098" name="Picture 2" descr="Welche Chancen und Risiken gibt es? | Personalised health explained">
            <a:extLst>
              <a:ext uri="{FF2B5EF4-FFF2-40B4-BE49-F238E27FC236}">
                <a16:creationId xmlns:a16="http://schemas.microsoft.com/office/drawing/2014/main" id="{6CE0589C-D127-055B-03F9-A1E08A861B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08" t="5363" r="21218" b="6309"/>
          <a:stretch/>
        </p:blipFill>
        <p:spPr bwMode="auto">
          <a:xfrm>
            <a:off x="7397378" y="1514808"/>
            <a:ext cx="2651303" cy="2705768"/>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2" descr="Finanzen - RitlerMedia">
            <a:extLst>
              <a:ext uri="{FF2B5EF4-FFF2-40B4-BE49-F238E27FC236}">
                <a16:creationId xmlns:a16="http://schemas.microsoft.com/office/drawing/2014/main" id="{49D4F12F-5D5A-6952-CE43-873B95DBBF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941" r="2843" b="-1"/>
          <a:stretch/>
        </p:blipFill>
        <p:spPr bwMode="auto">
          <a:xfrm>
            <a:off x="11168176" y="5872466"/>
            <a:ext cx="1023824" cy="985534"/>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16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AC1A9-C09A-F140-233B-98AB2668504A}"/>
              </a:ext>
            </a:extLst>
          </p:cNvPr>
          <p:cNvSpPr>
            <a:spLocks noGrp="1"/>
          </p:cNvSpPr>
          <p:nvPr>
            <p:ph type="title"/>
          </p:nvPr>
        </p:nvSpPr>
        <p:spPr>
          <a:xfrm>
            <a:off x="6981825" y="1641752"/>
            <a:ext cx="4391024" cy="1323439"/>
          </a:xfrm>
        </p:spPr>
        <p:txBody>
          <a:bodyPr anchor="t">
            <a:normAutofit/>
          </a:bodyPr>
          <a:lstStyle/>
          <a:p>
            <a:r>
              <a:rPr lang="de-DE" sz="3600" dirty="0">
                <a:solidFill>
                  <a:schemeClr val="bg1"/>
                </a:solidFill>
              </a:rPr>
              <a:t>Finanz </a:t>
            </a:r>
            <a:r>
              <a:rPr lang="de-CH" sz="3600" dirty="0">
                <a:solidFill>
                  <a:schemeClr val="bg1"/>
                </a:solidFill>
              </a:rPr>
              <a:t>Diagramme</a:t>
            </a:r>
          </a:p>
        </p:txBody>
      </p:sp>
      <p:pic>
        <p:nvPicPr>
          <p:cNvPr id="2050" name="Picture 2" descr="Finanzen - RitlerMedia">
            <a:extLst>
              <a:ext uri="{FF2B5EF4-FFF2-40B4-BE49-F238E27FC236}">
                <a16:creationId xmlns:a16="http://schemas.microsoft.com/office/drawing/2014/main" id="{ECEE0365-391F-92F1-F06F-D1643CBA7B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36" r="6741"/>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78" name="Group 207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079" name="Freeform: Shape 207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0" name="Freeform: Shape 207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2" descr="Fragezeichen mit gezeichneten weißen strichen auf dunklem hintergrund.  vektor-illustration. handgeschriebenes fragezeichen. konzept der  antwortsuche. | Premium-Vektor">
            <a:extLst>
              <a:ext uri="{FF2B5EF4-FFF2-40B4-BE49-F238E27FC236}">
                <a16:creationId xmlns:a16="http://schemas.microsoft.com/office/drawing/2014/main" id="{D2129C88-B0AE-2703-35EC-E9EFC1F4FF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072" r="-1" b="-1"/>
          <a:stretch/>
        </p:blipFill>
        <p:spPr bwMode="auto">
          <a:xfrm>
            <a:off x="11168176" y="5872466"/>
            <a:ext cx="1023824" cy="985534"/>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607F2F-B6B9-E235-403D-5C3BFC321450}"/>
              </a:ext>
            </a:extLst>
          </p:cNvPr>
          <p:cNvPicPr>
            <a:picLocks noChangeAspect="1"/>
          </p:cNvPicPr>
          <p:nvPr/>
        </p:nvPicPr>
        <p:blipFill rotWithShape="1">
          <a:blip r:embed="rId6"/>
          <a:srcRect l="25948" t="9560" r="25597" b="10040"/>
          <a:stretch/>
        </p:blipFill>
        <p:spPr>
          <a:xfrm>
            <a:off x="1244513" y="768392"/>
            <a:ext cx="4403971" cy="4447312"/>
          </a:xfrm>
          <a:prstGeom prst="ellipse">
            <a:avLst/>
          </a:prstGeom>
        </p:spPr>
      </p:pic>
      <p:pic>
        <p:nvPicPr>
          <p:cNvPr id="8" name="Picture 7">
            <a:extLst>
              <a:ext uri="{FF2B5EF4-FFF2-40B4-BE49-F238E27FC236}">
                <a16:creationId xmlns:a16="http://schemas.microsoft.com/office/drawing/2014/main" id="{CFB85DE3-22B9-523A-F73D-265B4CBEB879}"/>
              </a:ext>
            </a:extLst>
          </p:cNvPr>
          <p:cNvPicPr>
            <a:picLocks noChangeAspect="1"/>
          </p:cNvPicPr>
          <p:nvPr/>
        </p:nvPicPr>
        <p:blipFill rotWithShape="1">
          <a:blip r:embed="rId7"/>
          <a:srcRect l="25718" t="9343" r="26066" b="10551"/>
          <a:stretch/>
        </p:blipFill>
        <p:spPr>
          <a:xfrm>
            <a:off x="1195006" y="768936"/>
            <a:ext cx="4502986" cy="4490349"/>
          </a:xfrm>
          <a:prstGeom prst="ellipse">
            <a:avLst/>
          </a:prstGeom>
        </p:spPr>
      </p:pic>
    </p:spTree>
    <p:extLst>
      <p:ext uri="{BB962C8B-B14F-4D97-AF65-F5344CB8AC3E}">
        <p14:creationId xmlns:p14="http://schemas.microsoft.com/office/powerpoint/2010/main" val="2648558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6" name="Rectangle 8205">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5E90AA-E83E-3ABE-E9AE-E35C76425292}"/>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dirty="0" err="1">
                <a:solidFill>
                  <a:schemeClr val="bg1"/>
                </a:solidFill>
              </a:rPr>
              <a:t>Gibt</a:t>
            </a:r>
            <a:r>
              <a:rPr lang="en-US" sz="7200" dirty="0">
                <a:solidFill>
                  <a:schemeClr val="bg1"/>
                </a:solidFill>
              </a:rPr>
              <a:t> es </a:t>
            </a:r>
            <a:r>
              <a:rPr lang="en-US" sz="7200" dirty="0" err="1">
                <a:solidFill>
                  <a:schemeClr val="bg1"/>
                </a:solidFill>
              </a:rPr>
              <a:t>noch</a:t>
            </a:r>
            <a:r>
              <a:rPr lang="en-US" sz="7200" dirty="0">
                <a:solidFill>
                  <a:schemeClr val="bg1"/>
                </a:solidFill>
              </a:rPr>
              <a:t> </a:t>
            </a:r>
            <a:r>
              <a:rPr lang="en-US" sz="7200" dirty="0" err="1">
                <a:solidFill>
                  <a:schemeClr val="bg1"/>
                </a:solidFill>
              </a:rPr>
              <a:t>Fragen</a:t>
            </a:r>
            <a:r>
              <a:rPr lang="en-US" sz="7200" dirty="0">
                <a:solidFill>
                  <a:schemeClr val="bg1"/>
                </a:solidFill>
              </a:rPr>
              <a:t>?</a:t>
            </a:r>
          </a:p>
        </p:txBody>
      </p:sp>
      <p:pic>
        <p:nvPicPr>
          <p:cNvPr id="8194" name="Picture 2" descr="Fragezeichen mit gezeichneten weißen strichen auf dunklem hintergrund.  vektor-illustration. handgeschriebenes fragezeichen. konzept der  antwortsuche. | Premium-Vektor">
            <a:extLst>
              <a:ext uri="{FF2B5EF4-FFF2-40B4-BE49-F238E27FC236}">
                <a16:creationId xmlns:a16="http://schemas.microsoft.com/office/drawing/2014/main" id="{3DB0513B-9239-2899-CFD5-3CE84613124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624" b="33376"/>
          <a:stretch/>
        </p:blipFill>
        <p:spPr bwMode="auto">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8208" name="Group 820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8209" name="Freeform: Shape 820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10" name="Freeform: Shape 8209">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76163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2" name="Rectangle 5131">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42.700+ Grafiken, lizenzfreie Vektorgrafiken und Clipart zu Ende - iStock |  Danke, Ziel, Fazit">
            <a:extLst>
              <a:ext uri="{FF2B5EF4-FFF2-40B4-BE49-F238E27FC236}">
                <a16:creationId xmlns:a16="http://schemas.microsoft.com/office/drawing/2014/main" id="{5F910E32-0B88-AFB5-1582-42E53197AD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86" b="13885"/>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134"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5136" name="Group 5135">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5137" name="Freeform: Shape 5136">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8" name="Freeform: Shape 5137">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Untertitel 2">
            <a:extLst>
              <a:ext uri="{FF2B5EF4-FFF2-40B4-BE49-F238E27FC236}">
                <a16:creationId xmlns:a16="http://schemas.microsoft.com/office/drawing/2014/main" id="{FC0B10BB-7484-FEB1-3E89-ADF9512AAD18}"/>
              </a:ext>
            </a:extLst>
          </p:cNvPr>
          <p:cNvSpPr>
            <a:spLocks noGrp="1"/>
          </p:cNvSpPr>
          <p:nvPr>
            <p:ph type="subTitle" idx="1"/>
          </p:nvPr>
        </p:nvSpPr>
        <p:spPr>
          <a:xfrm>
            <a:off x="2580872" y="4012556"/>
            <a:ext cx="7025753" cy="1012778"/>
          </a:xfrm>
        </p:spPr>
        <p:txBody>
          <a:bodyPr vert="horz" lIns="91440" tIns="45720" rIns="91440" bIns="45720" rtlCol="0" anchor="t">
            <a:normAutofit/>
          </a:bodyPr>
          <a:lstStyle/>
          <a:p>
            <a:r>
              <a:rPr lang="de-CH" sz="2800" i="1" dirty="0">
                <a:solidFill>
                  <a:srgbClr val="FFFFFF"/>
                </a:solidFill>
                <a:latin typeface="Cambria"/>
                <a:ea typeface="Cambria"/>
              </a:rPr>
              <a:t>Danke für eure Aufmerksamkeit</a:t>
            </a:r>
          </a:p>
        </p:txBody>
      </p:sp>
    </p:spTree>
    <p:extLst>
      <p:ext uri="{BB962C8B-B14F-4D97-AF65-F5344CB8AC3E}">
        <p14:creationId xmlns:p14="http://schemas.microsoft.com/office/powerpoint/2010/main" val="1975608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02fab1-90fe-4c25-8959-48bf7a343b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B71367DD031E64EAD59E352A7E32AAF" ma:contentTypeVersion="7" ma:contentTypeDescription="Ein neues Dokument erstellen." ma:contentTypeScope="" ma:versionID="af775078f11e3e579496e6b2509d38c0">
  <xsd:schema xmlns:xsd="http://www.w3.org/2001/XMLSchema" xmlns:xs="http://www.w3.org/2001/XMLSchema" xmlns:p="http://schemas.microsoft.com/office/2006/metadata/properties" xmlns:ns3="bd02fab1-90fe-4c25-8959-48bf7a343b82" xmlns:ns4="ffe7a1e8-2417-4c80-8e8e-c91027c3beae" targetNamespace="http://schemas.microsoft.com/office/2006/metadata/properties" ma:root="true" ma:fieldsID="08aec6bb65861f609381a74d05f664f1" ns3:_="" ns4:_="">
    <xsd:import namespace="bd02fab1-90fe-4c25-8959-48bf7a343b82"/>
    <xsd:import namespace="ffe7a1e8-2417-4c80-8e8e-c91027c3bea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2fab1-90fe-4c25-8959-48bf7a343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e7a1e8-2417-4c80-8e8e-c91027c3beae"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SharingHintHash" ma:index="14"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42744D-2F5B-4077-9F29-C0FB5633AC67}">
  <ds:schemaRefs>
    <ds:schemaRef ds:uri="http://schemas.microsoft.com/office/2006/documentManagement/types"/>
    <ds:schemaRef ds:uri="bd02fab1-90fe-4c25-8959-48bf7a343b82"/>
    <ds:schemaRef ds:uri="http://purl.org/dc/elements/1.1/"/>
    <ds:schemaRef ds:uri="http://schemas.microsoft.com/office/2006/metadata/properties"/>
    <ds:schemaRef ds:uri="http://schemas.microsoft.com/office/infopath/2007/PartnerControls"/>
    <ds:schemaRef ds:uri="http://purl.org/dc/dcmitype/"/>
    <ds:schemaRef ds:uri="ffe7a1e8-2417-4c80-8e8e-c91027c3bea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B0A8B7C-B298-4B4E-8DAF-E3B9F6026072}">
  <ds:schemaRefs>
    <ds:schemaRef ds:uri="bd02fab1-90fe-4c25-8959-48bf7a343b82"/>
    <ds:schemaRef ds:uri="ffe7a1e8-2417-4c80-8e8e-c91027c3be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346DF7-D769-44CF-94AE-6C7A91D0C4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396</Words>
  <Application>Microsoft Office PowerPoint</Application>
  <PresentationFormat>Widescreen</PresentationFormat>
  <Paragraphs>58</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(Textkörper)</vt:lpstr>
      <vt:lpstr>Calibri Light</vt:lpstr>
      <vt:lpstr>Cambria</vt:lpstr>
      <vt:lpstr>Segoe UI</vt:lpstr>
      <vt:lpstr>WordVisi_MSFontService</vt:lpstr>
      <vt:lpstr>Office</vt:lpstr>
      <vt:lpstr>TOPOMEDICS Praktikumsfilm</vt:lpstr>
      <vt:lpstr>Präsentation's Ziel</vt:lpstr>
      <vt:lpstr>Ablauf</vt:lpstr>
      <vt:lpstr>Projekt </vt:lpstr>
      <vt:lpstr>Zielsetzung</vt:lpstr>
      <vt:lpstr>Chancen und Risiken</vt:lpstr>
      <vt:lpstr>Finanz Diagramme</vt:lpstr>
      <vt:lpstr>Gibt es noch Fragen?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Jason Bichsel</dc:creator>
  <cp:lastModifiedBy>Benicio von Felten</cp:lastModifiedBy>
  <cp:revision>103</cp:revision>
  <dcterms:created xsi:type="dcterms:W3CDTF">2023-12-12T08:53:11Z</dcterms:created>
  <dcterms:modified xsi:type="dcterms:W3CDTF">2023-12-19T08:48:48Z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0x010100DB71367DD031E64EAD59E352A7E32AAF</vt:lpwstr>
  </property>
</Properties>
</file>